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4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42AD90-CD04-BCA4-1C89-340FF8B2DE92}" v="1362" dt="2023-09-03T21:37:15.678"/>
    <p1510:client id="{9A707856-DFAE-4858-89C7-05B47AC06556}" v="2" dt="2023-04-27T07:37:18.259"/>
    <p1510:client id="{DE4E82E5-42B8-E358-E26E-DFCE957F71C9}" v="16" dt="2023-09-04T18:03:48.2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522" y="-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 Wilde (Ysgol Gynradd Parcyrhun)" userId="S::wildeg15@hwbcymru.net::b9828075-7290-4b39-9188-1bff06a2195e" providerId="AD" clId="Web-{DE4E82E5-42B8-E358-E26E-DFCE957F71C9}"/>
    <pc:docChg chg="modSld">
      <pc:chgData name="G Wilde (Ysgol Gynradd Parcyrhun)" userId="S::wildeg15@hwbcymru.net::b9828075-7290-4b39-9188-1bff06a2195e" providerId="AD" clId="Web-{DE4E82E5-42B8-E358-E26E-DFCE957F71C9}" dt="2023-09-04T18:02:41.236" v="1"/>
      <pc:docMkLst>
        <pc:docMk/>
      </pc:docMkLst>
      <pc:sldChg chg="modSp">
        <pc:chgData name="G Wilde (Ysgol Gynradd Parcyrhun)" userId="S::wildeg15@hwbcymru.net::b9828075-7290-4b39-9188-1bff06a2195e" providerId="AD" clId="Web-{DE4E82E5-42B8-E358-E26E-DFCE957F71C9}" dt="2023-09-04T18:02:41.236" v="1"/>
        <pc:sldMkLst>
          <pc:docMk/>
          <pc:sldMk cId="2824099167" sldId="256"/>
        </pc:sldMkLst>
        <pc:graphicFrameChg chg="mod modGraphic">
          <ac:chgData name="G Wilde (Ysgol Gynradd Parcyrhun)" userId="S::wildeg15@hwbcymru.net::b9828075-7290-4b39-9188-1bff06a2195e" providerId="AD" clId="Web-{DE4E82E5-42B8-E358-E26E-DFCE957F71C9}" dt="2023-09-04T18:02:41.236" v="1"/>
          <ac:graphicFrameMkLst>
            <pc:docMk/>
            <pc:sldMk cId="2824099167" sldId="256"/>
            <ac:graphicFrameMk id="6" creationId="{9A2A8952-51A6-EF0F-F324-A7CD9BD45CA6}"/>
          </ac:graphicFrameMkLst>
        </pc:graphicFrameChg>
      </pc:sldChg>
    </pc:docChg>
  </pc:docChgLst>
  <pc:docChgLst>
    <pc:chgData name="M HIGGINS (Ysgol Gynradd Parcyrhun)" userId="S::reesm145@hwbcymru.net::564e9d8f-9fb2-4662-a3cd-5567300daef4" providerId="AD" clId="Web-{2A42AD90-CD04-BCA4-1C89-340FF8B2DE92}"/>
    <pc:docChg chg="modSld">
      <pc:chgData name="M HIGGINS (Ysgol Gynradd Parcyrhun)" userId="S::reesm145@hwbcymru.net::564e9d8f-9fb2-4662-a3cd-5567300daef4" providerId="AD" clId="Web-{2A42AD90-CD04-BCA4-1C89-340FF8B2DE92}" dt="2023-09-03T21:37:11.428" v="1131" actId="20577"/>
      <pc:docMkLst>
        <pc:docMk/>
      </pc:docMkLst>
      <pc:sldChg chg="modSp">
        <pc:chgData name="M HIGGINS (Ysgol Gynradd Parcyrhun)" userId="S::reesm145@hwbcymru.net::564e9d8f-9fb2-4662-a3cd-5567300daef4" providerId="AD" clId="Web-{2A42AD90-CD04-BCA4-1C89-340FF8B2DE92}" dt="2023-09-03T21:37:11.428" v="1131" actId="20577"/>
        <pc:sldMkLst>
          <pc:docMk/>
          <pc:sldMk cId="3138203248" sldId="257"/>
        </pc:sldMkLst>
        <pc:spChg chg="mod">
          <ac:chgData name="M HIGGINS (Ysgol Gynradd Parcyrhun)" userId="S::reesm145@hwbcymru.net::564e9d8f-9fb2-4662-a3cd-5567300daef4" providerId="AD" clId="Web-{2A42AD90-CD04-BCA4-1C89-340FF8B2DE92}" dt="2023-09-03T21:37:11.428" v="1131" actId="20577"/>
          <ac:spMkLst>
            <pc:docMk/>
            <pc:sldMk cId="3138203248" sldId="257"/>
            <ac:spMk id="3" creationId="{534F34BA-210C-D953-5019-54A3F5F582DD}"/>
          </ac:spMkLst>
        </pc:spChg>
        <pc:spChg chg="mod">
          <ac:chgData name="M HIGGINS (Ysgol Gynradd Parcyrhun)" userId="S::reesm145@hwbcymru.net::564e9d8f-9fb2-4662-a3cd-5567300daef4" providerId="AD" clId="Web-{2A42AD90-CD04-BCA4-1C89-340FF8B2DE92}" dt="2023-09-03T21:26:35.663" v="150" actId="20577"/>
          <ac:spMkLst>
            <pc:docMk/>
            <pc:sldMk cId="3138203248" sldId="257"/>
            <ac:spMk id="4" creationId="{CC918FA4-D787-03D9-6AE9-09F9DBB14429}"/>
          </ac:spMkLst>
        </pc:spChg>
        <pc:graphicFrameChg chg="mod modGraphic">
          <ac:chgData name="M HIGGINS (Ysgol Gynradd Parcyrhun)" userId="S::reesm145@hwbcymru.net::564e9d8f-9fb2-4662-a3cd-5567300daef4" providerId="AD" clId="Web-{2A42AD90-CD04-BCA4-1C89-340FF8B2DE92}" dt="2023-09-03T21:37:03.772" v="1126"/>
          <ac:graphicFrameMkLst>
            <pc:docMk/>
            <pc:sldMk cId="3138203248" sldId="257"/>
            <ac:graphicFrameMk id="2" creationId="{22CEEACA-4736-6359-A289-B02FE7F234ED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flip="none" rotWithShape="1">
          <a:gsLst>
            <a:gs pos="0">
              <a:srgbClr val="B1DDFF"/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294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39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flip="none"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bg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6266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78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21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395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61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068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rgbClr val="969696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 lang="en-US" sz="1000" kern="1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460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031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765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5A82A94-7DEB-4829-BBE1-6E92941DD671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14667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92A8BC4-E4B4-4F3A-AB1E-CA375F08AA5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37750025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918FA4-D787-03D9-6AE9-09F9DBB14429}"/>
              </a:ext>
            </a:extLst>
          </p:cNvPr>
          <p:cNvSpPr/>
          <p:nvPr/>
        </p:nvSpPr>
        <p:spPr>
          <a:xfrm>
            <a:off x="2055477" y="64804"/>
            <a:ext cx="8081058" cy="55399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Clybiau</a:t>
            </a:r>
            <a:r>
              <a:rPr lang="en-US" sz="3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en-US" sz="30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Allgyrsiol</a:t>
            </a:r>
            <a:r>
              <a:rPr lang="en-US" sz="3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– Extra Curricular Clubs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24B48419-DCA5-A117-ED49-CD0B20BA8E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665870"/>
              </p:ext>
            </p:extLst>
          </p:nvPr>
        </p:nvGraphicFramePr>
        <p:xfrm>
          <a:off x="133350" y="717102"/>
          <a:ext cx="6590111" cy="561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6639">
                  <a:extLst>
                    <a:ext uri="{9D8B030D-6E8A-4147-A177-3AD203B41FA5}">
                      <a16:colId xmlns:a16="http://schemas.microsoft.com/office/drawing/2014/main" val="1156005439"/>
                    </a:ext>
                  </a:extLst>
                </a:gridCol>
                <a:gridCol w="1332491">
                  <a:extLst>
                    <a:ext uri="{9D8B030D-6E8A-4147-A177-3AD203B41FA5}">
                      <a16:colId xmlns:a16="http://schemas.microsoft.com/office/drawing/2014/main" val="4151369384"/>
                    </a:ext>
                  </a:extLst>
                </a:gridCol>
                <a:gridCol w="1348105">
                  <a:extLst>
                    <a:ext uri="{9D8B030D-6E8A-4147-A177-3AD203B41FA5}">
                      <a16:colId xmlns:a16="http://schemas.microsoft.com/office/drawing/2014/main" val="3623366427"/>
                    </a:ext>
                  </a:extLst>
                </a:gridCol>
                <a:gridCol w="1300451">
                  <a:extLst>
                    <a:ext uri="{9D8B030D-6E8A-4147-A177-3AD203B41FA5}">
                      <a16:colId xmlns:a16="http://schemas.microsoft.com/office/drawing/2014/main" val="3892037170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val="3837985536"/>
                    </a:ext>
                  </a:extLst>
                </a:gridCol>
              </a:tblGrid>
              <a:tr h="273498">
                <a:tc gridSpan="4">
                  <a:txBody>
                    <a:bodyPr/>
                    <a:lstStyle/>
                    <a:p>
                      <a:pPr algn="ctr"/>
                      <a:r>
                        <a:rPr lang="en-GB" sz="1200" dirty="0" err="1">
                          <a:solidFill>
                            <a:sysClr val="windowText" lastClr="000000"/>
                          </a:solidFill>
                        </a:rPr>
                        <a:t>Ar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200" dirty="0" err="1">
                          <a:solidFill>
                            <a:sysClr val="windowText" lastClr="000000"/>
                          </a:solidFill>
                        </a:rPr>
                        <a:t>ôl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</a:rPr>
                        <a:t> Ysgol - After School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5354620"/>
                  </a:ext>
                </a:extLst>
              </a:tr>
              <a:tr h="483544"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/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Hydref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Autumn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y </a:t>
                      </a:r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Gwanwyn</a:t>
                      </a:r>
                      <a:endParaRPr lang="en-GB" sz="10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/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Spring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Haf</a:t>
                      </a:r>
                      <a:endParaRPr lang="en-GB" sz="10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/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Summer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329850"/>
                  </a:ext>
                </a:extLst>
              </a:tr>
              <a:tr h="241772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Hanner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1af/ 1</a:t>
                      </a:r>
                      <a:r>
                        <a:rPr lang="en-GB" sz="1000" baseline="30000" dirty="0">
                          <a:solidFill>
                            <a:sysClr val="windowText" lastClr="000000"/>
                          </a:solidFill>
                        </a:rPr>
                        <a:t>st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Half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684082"/>
                  </a:ext>
                </a:extLst>
              </a:tr>
              <a:tr h="37250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Mawrth/ Tuesday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Campau’r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Ddraig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(Sports)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solidFill>
                            <a:sysClr val="windowText" lastClr="000000"/>
                          </a:solidFill>
                        </a:rPr>
                        <a:t>Bl 5 a 6/ Yr 5&amp;6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851274"/>
                  </a:ext>
                </a:extLst>
              </a:tr>
              <a:tr h="48354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Mercher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Wednesday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Urdd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solidFill>
                            <a:sysClr val="windowText" lastClr="000000"/>
                          </a:solidFill>
                        </a:rPr>
                        <a:t>Bl 3 a 4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002854"/>
                  </a:ext>
                </a:extLst>
              </a:tr>
              <a:tr h="4835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Mercher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Wednesday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Clebran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0069440"/>
                  </a:ext>
                </a:extLst>
              </a:tr>
              <a:tr h="37250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Thursday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Coginio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Cooking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Rota-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Adran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Juniors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Rota-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Adran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Juniors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solidFill>
                            <a:sysClr val="windowText" lastClr="000000"/>
                          </a:solidFill>
                        </a:rPr>
                        <a:t>X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06176"/>
                  </a:ext>
                </a:extLst>
              </a:tr>
              <a:tr h="349226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Thursday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Garddio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/Gardening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Rota-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Adran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Juniors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13664"/>
                  </a:ext>
                </a:extLst>
              </a:tr>
              <a:tr h="241772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2ail Hanner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2</a:t>
                      </a:r>
                      <a:r>
                        <a:rPr lang="en-GB" sz="1000" baseline="30000" dirty="0">
                          <a:solidFill>
                            <a:sysClr val="windowText" lastClr="000000"/>
                          </a:solidFill>
                        </a:rPr>
                        <a:t>nd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Half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680907"/>
                  </a:ext>
                </a:extLst>
              </a:tr>
              <a:tr h="33075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Mawrth/ Tuesday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Campau’r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Ddraig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(Sports)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 &amp;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 &amp;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 &amp;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908606"/>
                  </a:ext>
                </a:extLst>
              </a:tr>
              <a:tr h="48354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Mercher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Wednesday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Urdd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103616"/>
                  </a:ext>
                </a:extLst>
              </a:tr>
              <a:tr h="4835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Mercher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Wednesday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Clebran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7423090"/>
                  </a:ext>
                </a:extLst>
              </a:tr>
              <a:tr h="37250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Thursday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Coginio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Cooking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Rota-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Adran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Juniors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Rota-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Adran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Juniors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>
                          <a:solidFill>
                            <a:sysClr val="windowText" lastClr="000000"/>
                          </a:solidFill>
                        </a:rPr>
                        <a:t>X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3838269"/>
                  </a:ext>
                </a:extLst>
              </a:tr>
              <a:tr h="349226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Thursday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Garddio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/Gardening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Rota-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Adran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Iau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Juniors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64287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A2A8952-51A6-EF0F-F324-A7CD9BD45C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945440"/>
              </p:ext>
            </p:extLst>
          </p:nvPr>
        </p:nvGraphicFramePr>
        <p:xfrm>
          <a:off x="6723462" y="730480"/>
          <a:ext cx="5347302" cy="561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963">
                  <a:extLst>
                    <a:ext uri="{9D8B030D-6E8A-4147-A177-3AD203B41FA5}">
                      <a16:colId xmlns:a16="http://schemas.microsoft.com/office/drawing/2014/main" val="1156005439"/>
                    </a:ext>
                  </a:extLst>
                </a:gridCol>
                <a:gridCol w="1170305">
                  <a:extLst>
                    <a:ext uri="{9D8B030D-6E8A-4147-A177-3AD203B41FA5}">
                      <a16:colId xmlns:a16="http://schemas.microsoft.com/office/drawing/2014/main" val="4151369384"/>
                    </a:ext>
                  </a:extLst>
                </a:gridCol>
                <a:gridCol w="1348105">
                  <a:extLst>
                    <a:ext uri="{9D8B030D-6E8A-4147-A177-3AD203B41FA5}">
                      <a16:colId xmlns:a16="http://schemas.microsoft.com/office/drawing/2014/main" val="596902545"/>
                    </a:ext>
                  </a:extLst>
                </a:gridCol>
                <a:gridCol w="1198929">
                  <a:extLst>
                    <a:ext uri="{9D8B030D-6E8A-4147-A177-3AD203B41FA5}">
                      <a16:colId xmlns:a16="http://schemas.microsoft.com/office/drawing/2014/main" val="3953732855"/>
                    </a:ext>
                  </a:extLst>
                </a:gridCol>
              </a:tblGrid>
              <a:tr h="560994">
                <a:tc gridSpan="4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Amser Cinio- Dinner Time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354620"/>
                  </a:ext>
                </a:extLst>
              </a:tr>
              <a:tr h="886768"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/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Hydref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Autumn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/>
                        <a:t>Tymor</a:t>
                      </a:r>
                      <a:r>
                        <a:rPr lang="en-GB" sz="1000" b="1" dirty="0"/>
                        <a:t> y Gwanwyn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Spring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ysClr val="windowText" lastClr="000000"/>
                          </a:solidFill>
                        </a:rPr>
                        <a:t>Haf</a:t>
                      </a:r>
                      <a:endParaRPr lang="en-GB" sz="10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ctr"/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Summer Term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329850"/>
                  </a:ext>
                </a:extLst>
              </a:tr>
              <a:tr h="35963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Hanner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1af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684082"/>
                  </a:ext>
                </a:extLst>
              </a:tr>
              <a:tr h="7030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Mawrth/ Tuesday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Arwyddo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Sign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Adran 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Adran Iau</a:t>
                      </a:r>
                    </a:p>
                    <a:p>
                      <a:pPr algn="ctr"/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Adran Iau</a:t>
                      </a:r>
                    </a:p>
                    <a:p>
                      <a:pPr algn="ctr"/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851274"/>
                  </a:ext>
                </a:extLst>
              </a:tr>
              <a:tr h="55020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/>
                        <a:t>Dydd</a:t>
                      </a:r>
                      <a:r>
                        <a:rPr lang="en-GB" sz="1000" dirty="0"/>
                        <a:t> Mercher/ Wednesday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Clic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 &amp;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002854"/>
                  </a:ext>
                </a:extLst>
              </a:tr>
              <a:tr h="52202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/>
                        <a:t>Dydd</a:t>
                      </a:r>
                      <a:r>
                        <a:rPr lang="en-GB" sz="1000" dirty="0"/>
                        <a:t> Iau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Darllen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Reading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Bl 3 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 &amp; 4</a:t>
                      </a:r>
                    </a:p>
                    <a:p>
                      <a:pPr algn="ctr"/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0069440"/>
                  </a:ext>
                </a:extLst>
              </a:tr>
              <a:tr h="359634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2ail Hanner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Tymor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680907"/>
                  </a:ext>
                </a:extLst>
              </a:tr>
              <a:tr h="52202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Mawrth/ Tuesday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Arwyddo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Sign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Adran 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Adran 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Adran Iau</a:t>
                      </a:r>
                    </a:p>
                    <a:p>
                      <a:pPr algn="ctr"/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908606"/>
                  </a:ext>
                </a:extLst>
              </a:tr>
              <a:tr h="52202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/>
                        <a:t>Dydd</a:t>
                      </a:r>
                      <a:r>
                        <a:rPr lang="en-GB" sz="1000" dirty="0"/>
                        <a:t> Mercher/ Wednesday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Clic</a:t>
                      </a:r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 &amp;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3 a 4/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 &amp;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103616"/>
                  </a:ext>
                </a:extLst>
              </a:tr>
              <a:tr h="52202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/>
                        <a:t>Dydd</a:t>
                      </a:r>
                      <a:r>
                        <a:rPr lang="en-GB" sz="1000" dirty="0"/>
                        <a:t> Iau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Darllen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 Reading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Bl 5 a 6/ </a:t>
                      </a:r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 5 &amp; 6</a:t>
                      </a:r>
                    </a:p>
                    <a:p>
                      <a:pPr algn="ctr"/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742309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0FB737C-41B9-BCAC-A5A3-6F9E20A2E806}"/>
              </a:ext>
            </a:extLst>
          </p:cNvPr>
          <p:cNvSpPr txBox="1"/>
          <p:nvPr/>
        </p:nvSpPr>
        <p:spPr>
          <a:xfrm>
            <a:off x="1990725" y="6361977"/>
            <a:ext cx="871537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highlight>
                  <a:srgbClr val="FFFF00"/>
                </a:highlight>
              </a:rPr>
              <a:t>*DIM </a:t>
            </a:r>
            <a:r>
              <a:rPr lang="en-GB" sz="1200" b="1" dirty="0" err="1">
                <a:highlight>
                  <a:srgbClr val="FFFF00"/>
                </a:highlight>
              </a:rPr>
              <a:t>clybiau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yr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wythnos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gyntaf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ar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ôl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hanner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tymor</a:t>
            </a:r>
            <a:r>
              <a:rPr lang="en-GB" sz="1200" b="1" dirty="0">
                <a:highlight>
                  <a:srgbClr val="FFFF00"/>
                </a:highlight>
              </a:rPr>
              <a:t>/ </a:t>
            </a:r>
            <a:r>
              <a:rPr lang="en-GB" sz="1200" b="1" dirty="0" err="1">
                <a:highlight>
                  <a:srgbClr val="FFFF00"/>
                </a:highlight>
              </a:rPr>
              <a:t>diwedd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tymor</a:t>
            </a:r>
            <a:r>
              <a:rPr lang="en-GB" sz="1200" b="1" dirty="0">
                <a:highlight>
                  <a:srgbClr val="FFFF00"/>
                </a:highlight>
              </a:rPr>
              <a:t>. DIM </a:t>
            </a:r>
            <a:r>
              <a:rPr lang="en-GB" sz="1200" b="1" dirty="0" err="1">
                <a:highlight>
                  <a:srgbClr val="FFFF00"/>
                </a:highlight>
              </a:rPr>
              <a:t>clybiau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yn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ystod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wythnos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olaf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Tymor</a:t>
            </a:r>
            <a:r>
              <a:rPr lang="en-GB" sz="1200" b="1" dirty="0">
                <a:highlight>
                  <a:srgbClr val="FFFF00"/>
                </a:highlight>
              </a:rPr>
              <a:t> </a:t>
            </a:r>
            <a:r>
              <a:rPr lang="en-GB" sz="1200" b="1" dirty="0" err="1">
                <a:highlight>
                  <a:srgbClr val="FFFF00"/>
                </a:highlight>
              </a:rPr>
              <a:t>yr</a:t>
            </a:r>
            <a:r>
              <a:rPr lang="en-GB" sz="1200" b="1" dirty="0">
                <a:highlight>
                  <a:srgbClr val="FFFF00"/>
                </a:highlight>
              </a:rPr>
              <a:t> Haf.* </a:t>
            </a:r>
          </a:p>
          <a:p>
            <a:pPr algn="ctr"/>
            <a:r>
              <a:rPr lang="en-GB" sz="1200" b="1" dirty="0">
                <a:highlight>
                  <a:srgbClr val="FFFF00"/>
                </a:highlight>
              </a:rPr>
              <a:t>*NO clubs during the first week back after half term/ end of term. NO clubs last week of Summer Term*</a:t>
            </a:r>
          </a:p>
        </p:txBody>
      </p:sp>
    </p:spTree>
    <p:extLst>
      <p:ext uri="{BB962C8B-B14F-4D97-AF65-F5344CB8AC3E}">
        <p14:creationId xmlns:p14="http://schemas.microsoft.com/office/powerpoint/2010/main" val="2824099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918FA4-D787-03D9-6AE9-09F9DBB14429}"/>
              </a:ext>
            </a:extLst>
          </p:cNvPr>
          <p:cNvSpPr/>
          <p:nvPr/>
        </p:nvSpPr>
        <p:spPr>
          <a:xfrm>
            <a:off x="2076450" y="180593"/>
            <a:ext cx="8496300" cy="86177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500" b="1" cap="none" spc="5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Clybiau</a:t>
            </a:r>
            <a:r>
              <a:rPr lang="en-US" sz="25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en-US" sz="2500" b="1" cap="none" spc="5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Allgyrsiol</a:t>
            </a:r>
            <a:r>
              <a:rPr lang="en-US" sz="25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- </a:t>
            </a:r>
            <a:r>
              <a:rPr lang="en-US" sz="2500" b="1" spc="5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</a:t>
            </a:r>
            <a:r>
              <a:rPr lang="en-US" sz="25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en-US" sz="2500" b="1" spc="5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ôl</a:t>
            </a:r>
            <a:r>
              <a:rPr lang="en-US" sz="25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Ysgol</a:t>
            </a:r>
            <a:r>
              <a:rPr lang="en-US" sz="25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– </a:t>
            </a:r>
            <a:r>
              <a:rPr lang="en-US" sz="2500" b="1" spc="5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Tymor</a:t>
            </a:r>
            <a:r>
              <a:rPr lang="en-US" sz="25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en-US" sz="2500" b="1" spc="5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yr</a:t>
            </a:r>
            <a:r>
              <a:rPr lang="en-US" sz="25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Hydref</a:t>
            </a:r>
            <a:endParaRPr lang="en-US" sz="2500" b="1" spc="50" dirty="0">
              <a:ln w="9525" cmpd="sng">
                <a:solidFill>
                  <a:srgbClr val="3494BA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rgbClr val="3494BA">
                    <a:alpha val="40000"/>
                  </a:srgbClr>
                </a:glow>
              </a:effectLst>
            </a:endParaRPr>
          </a:p>
          <a:p>
            <a:pPr algn="ctr"/>
            <a:r>
              <a:rPr lang="en-US" sz="25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After School- Extra Curricular Clubs </a:t>
            </a:r>
            <a:r>
              <a:rPr lang="en-US" sz="2500" b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– Autumn Term</a:t>
            </a:r>
            <a:endParaRPr lang="en-US" sz="2500" b="1" cap="none" spc="50">
              <a:ln w="9525" cmpd="sng">
                <a:solidFill>
                  <a:srgbClr val="3494BA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rgbClr val="3494BA">
                    <a:alpha val="40000"/>
                  </a:srgbClr>
                </a:glow>
              </a:effectLst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22CEEACA-4736-6359-A289-B02FE7F234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446678"/>
              </p:ext>
            </p:extLst>
          </p:nvPr>
        </p:nvGraphicFramePr>
        <p:xfrm>
          <a:off x="1027068" y="1173142"/>
          <a:ext cx="10935402" cy="5246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140">
                  <a:extLst>
                    <a:ext uri="{9D8B030D-6E8A-4147-A177-3AD203B41FA5}">
                      <a16:colId xmlns:a16="http://schemas.microsoft.com/office/drawing/2014/main" val="2376092988"/>
                    </a:ext>
                  </a:extLst>
                </a:gridCol>
                <a:gridCol w="727015">
                  <a:extLst>
                    <a:ext uri="{9D8B030D-6E8A-4147-A177-3AD203B41FA5}">
                      <a16:colId xmlns:a16="http://schemas.microsoft.com/office/drawing/2014/main" val="3196592409"/>
                    </a:ext>
                  </a:extLst>
                </a:gridCol>
                <a:gridCol w="1799880">
                  <a:extLst>
                    <a:ext uri="{9D8B030D-6E8A-4147-A177-3AD203B41FA5}">
                      <a16:colId xmlns:a16="http://schemas.microsoft.com/office/drawing/2014/main" val="1137320212"/>
                    </a:ext>
                  </a:extLst>
                </a:gridCol>
                <a:gridCol w="1942369">
                  <a:extLst>
                    <a:ext uri="{9D8B030D-6E8A-4147-A177-3AD203B41FA5}">
                      <a16:colId xmlns:a16="http://schemas.microsoft.com/office/drawing/2014/main" val="3513907249"/>
                    </a:ext>
                  </a:extLst>
                </a:gridCol>
                <a:gridCol w="1942369">
                  <a:extLst>
                    <a:ext uri="{9D8B030D-6E8A-4147-A177-3AD203B41FA5}">
                      <a16:colId xmlns:a16="http://schemas.microsoft.com/office/drawing/2014/main" val="1167276384"/>
                    </a:ext>
                  </a:extLst>
                </a:gridCol>
                <a:gridCol w="2941629">
                  <a:extLst>
                    <a:ext uri="{9D8B030D-6E8A-4147-A177-3AD203B41FA5}">
                      <a16:colId xmlns:a16="http://schemas.microsoft.com/office/drawing/2014/main" val="3576611917"/>
                    </a:ext>
                  </a:extLst>
                </a:gridCol>
              </a:tblGrid>
              <a:tr h="349175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Mawrth/ Tuesday</a:t>
                      </a:r>
                    </a:p>
                    <a:p>
                      <a:pPr algn="ctr"/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Campau’r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Ddraig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(Sports)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Mercher/ Wednesday</a:t>
                      </a:r>
                    </a:p>
                    <a:p>
                      <a:pPr algn="ctr"/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yr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Urdd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Mercher/ Wednesday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chemeClr val="bg1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chemeClr val="bg1"/>
                          </a:solidFill>
                        </a:rPr>
                        <a:t>Clebran</a:t>
                      </a:r>
                      <a:endParaRPr lang="en-GB" sz="1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err="1">
                          <a:solidFill>
                            <a:schemeClr val="bg1"/>
                          </a:solidFill>
                        </a:rPr>
                        <a:t>Dydd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Iau/ Thursday</a:t>
                      </a:r>
                    </a:p>
                    <a:p>
                      <a:pPr algn="ctr"/>
                      <a:r>
                        <a:rPr lang="en-GB" sz="1000" dirty="0" err="1">
                          <a:solidFill>
                            <a:schemeClr val="bg1"/>
                          </a:solidFill>
                        </a:rPr>
                        <a:t>Clwb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1000" dirty="0" err="1">
                          <a:solidFill>
                            <a:schemeClr val="bg1"/>
                          </a:solidFill>
                        </a:rPr>
                        <a:t>Coginio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/ </a:t>
                      </a:r>
                      <a:r>
                        <a:rPr lang="en-GB" sz="1000" dirty="0" err="1">
                          <a:solidFill>
                            <a:schemeClr val="bg1"/>
                          </a:solidFill>
                        </a:rPr>
                        <a:t>Coooking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</a:rPr>
                        <a:t>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7664098"/>
                  </a:ext>
                </a:extLst>
              </a:tr>
              <a:tr h="443183">
                <a:tc>
                  <a:txBody>
                    <a:bodyPr/>
                    <a:lstStyle/>
                    <a:p>
                      <a:pPr algn="l"/>
                      <a:r>
                        <a:rPr lang="en-GB" sz="1000" b="1" err="1">
                          <a:solidFill>
                            <a:schemeClr val="tx1"/>
                          </a:solidFill>
                        </a:rPr>
                        <a:t>Wythnos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000" b="1" err="1">
                          <a:solidFill>
                            <a:schemeClr val="tx1"/>
                          </a:solidFill>
                        </a:rPr>
                        <a:t>yn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000" b="1" err="1">
                          <a:solidFill>
                            <a:schemeClr val="tx1"/>
                          </a:solidFill>
                        </a:rPr>
                        <a:t>dechrau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/ </a:t>
                      </a:r>
                    </a:p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Week commencing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err="1">
                          <a:solidFill>
                            <a:schemeClr val="tx1"/>
                          </a:solidFill>
                        </a:rPr>
                        <a:t>Ffocws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/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en-US" sz="1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Gemau </a:t>
                      </a:r>
                      <a:r>
                        <a:rPr lang="en-GB" sz="1000" b="1" err="1">
                          <a:solidFill>
                            <a:schemeClr val="tx1"/>
                          </a:solidFill>
                        </a:rPr>
                        <a:t>Buarth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 a Chelf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Playground games and 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Gemau </a:t>
                      </a:r>
                      <a:r>
                        <a:rPr lang="en-GB" sz="1000" b="1" err="1">
                          <a:solidFill>
                            <a:schemeClr val="tx1"/>
                          </a:solidFill>
                        </a:rPr>
                        <a:t>Buarth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 a Chelf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Playground games and 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chemeClr val="tx1"/>
                          </a:solidFill>
                        </a:rPr>
                        <a:t>Gweithgareddau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 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</a:rPr>
                        <a:t>coginio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 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</a:rPr>
                        <a:t>amrywiol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/ 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Variety of cooking activities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9725488"/>
                  </a:ext>
                </a:extLst>
              </a:tr>
              <a:tr h="349175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11.09.23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Bl 5 a 6/ </a:t>
                      </a:r>
                      <a:r>
                        <a:rPr lang="en-GB" sz="1000" b="0" i="0" u="none" strike="noStrike" noProof="0" err="1">
                          <a:solidFill>
                            <a:srgbClr val="000000"/>
                          </a:solidFill>
                          <a:latin typeface="Century Gothic"/>
                        </a:rPr>
                        <a:t>Yr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 5&amp;6</a:t>
                      </a:r>
                      <a:endParaRPr lang="en-US" sz="10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716827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18.09.23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5 a 6/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780277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25.09.23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Bl 5 a 6/ </a:t>
                      </a:r>
                      <a:r>
                        <a:rPr lang="en-GB" sz="1000" b="0" i="0" u="none" strike="noStrike" noProof="0" err="1">
                          <a:solidFill>
                            <a:srgbClr val="000000"/>
                          </a:solidFill>
                          <a:latin typeface="Century Gothic"/>
                        </a:rPr>
                        <a:t>Yr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 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695905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02.10.23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5 a 6/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1383021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09.10.23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Bl 5 a 6/ </a:t>
                      </a:r>
                      <a:r>
                        <a:rPr lang="en-GB" sz="1000" b="0" i="0" u="none" strike="noStrike" noProof="0" err="1">
                          <a:solidFill>
                            <a:srgbClr val="000000"/>
                          </a:solidFill>
                          <a:latin typeface="Century Gothic"/>
                        </a:rPr>
                        <a:t>Yr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 5&amp;6</a:t>
                      </a:r>
                      <a:endParaRPr lang="en-US" sz="1000" b="0" i="0" u="none" strike="noStrike" noProof="0">
                        <a:solidFill>
                          <a:srgbClr val="000000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  <a:endParaRPr lang="en-US" sz="1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127894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16.10.23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5 a 6/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  <a:endParaRPr lang="en-US" sz="1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3 a 4</a:t>
                      </a:r>
                      <a:endParaRPr lang="en-US" sz="1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  <a:endParaRPr lang="en-US" sz="1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2894201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23.10.23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5 a 6/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  <a:endParaRPr lang="en-US" sz="10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3 a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err="1">
                          <a:solidFill>
                            <a:srgbClr val="000000"/>
                          </a:solidFill>
                          <a:latin typeface="Century Gothic"/>
                        </a:rPr>
                        <a:t>Yr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 3&amp;4</a:t>
                      </a:r>
                      <a:endParaRPr lang="en-GB" sz="10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628084"/>
                  </a:ext>
                </a:extLst>
              </a:tr>
              <a:tr h="225777">
                <a:tc gridSpan="2">
                  <a:txBody>
                    <a:bodyPr/>
                    <a:lstStyle/>
                    <a:p>
                      <a:pPr lvl="0" algn="l">
                        <a:buNone/>
                      </a:pPr>
                      <a:endParaRPr lang="en-GB" sz="1000" dirty="0">
                        <a:latin typeface="Century Gothic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lang="en-GB" sz="1000" dirty="0">
                        <a:latin typeface="Century Gothic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000" dirty="0">
                        <a:latin typeface="Century Gothic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000" dirty="0">
                        <a:latin typeface="Century Gothic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000" dirty="0">
                        <a:latin typeface="Century Gothic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826253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13.11.23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3 a 4/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5 a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37440"/>
                  </a:ext>
                </a:extLst>
              </a:tr>
              <a:tr h="322314">
                <a:tc grid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Century Gothic"/>
                        </a:rPr>
                        <a:t>20.11.23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3 a 4/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Bl 5 a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5410599"/>
                  </a:ext>
                </a:extLst>
              </a:tr>
              <a:tr h="308885">
                <a:tc gridSpan="2"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27.11.23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3 a 4/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5 a 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770826"/>
                  </a:ext>
                </a:extLst>
              </a:tr>
              <a:tr h="308885">
                <a:tc gridSpan="2"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04.12.23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3 a 4/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5 a 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0130372"/>
                  </a:ext>
                </a:extLst>
              </a:tr>
              <a:tr h="308885">
                <a:tc gridSpan="2"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11.12.23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3 a 4/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5 a 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0501291"/>
                  </a:ext>
                </a:extLst>
              </a:tr>
              <a:tr h="308885">
                <a:tc gridSpan="2"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18.12.23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3 a 4/ </a:t>
                      </a: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3&amp;4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Bl 5 a 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err="1">
                          <a:latin typeface="Century Gothic"/>
                        </a:rPr>
                        <a:t>Yr</a:t>
                      </a:r>
                      <a:r>
                        <a:rPr lang="en-GB" sz="1000" dirty="0">
                          <a:latin typeface="Century Gothic"/>
                        </a:rPr>
                        <a:t> 5&amp;6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entury Gothic"/>
                        </a:rPr>
                        <a:t>Rota</a:t>
                      </a:r>
                      <a:endParaRPr lang="en-US" sz="10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23334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34F34BA-210C-D953-5019-54A3F5F582DD}"/>
              </a:ext>
            </a:extLst>
          </p:cNvPr>
          <p:cNvSpPr txBox="1"/>
          <p:nvPr/>
        </p:nvSpPr>
        <p:spPr>
          <a:xfrm>
            <a:off x="1865569" y="6579184"/>
            <a:ext cx="8715375" cy="27699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highlight>
                  <a:srgbClr val="FFFF00"/>
                </a:highlight>
              </a:rPr>
              <a:t>*Cooking Club- your child will bring a letter and permission slip home when it’s their turn to attend the club*</a:t>
            </a:r>
          </a:p>
        </p:txBody>
      </p:sp>
    </p:spTree>
    <p:extLst>
      <p:ext uri="{BB962C8B-B14F-4D97-AF65-F5344CB8AC3E}">
        <p14:creationId xmlns:p14="http://schemas.microsoft.com/office/powerpoint/2010/main" val="31382032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373545"/>
      </a:dk2>
      <a:lt2>
        <a:srgbClr val="BCD0E0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6793CD"/>
      </a:accent6>
      <a:hlink>
        <a:srgbClr val="6B9F25"/>
      </a:hlink>
      <a:folHlink>
        <a:srgbClr val="9F6715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913DB040-6816-4415-960D-8178C785755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e17792c-43f0-4aa4-8158-ea62beaf9986" xsi:nil="true"/>
    <lcf76f155ced4ddcb4097134ff3c332f xmlns="2a773c6d-7aff-4b53-aa5b-b7aafe32d9b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C4182072B389C48A5635803224176E8" ma:contentTypeVersion="" ma:contentTypeDescription="Create a new document." ma:contentTypeScope="" ma:versionID="d254ee852b106f35f69662084b9806e1">
  <xsd:schema xmlns:xsd="http://www.w3.org/2001/XMLSchema" xmlns:xs="http://www.w3.org/2001/XMLSchema" xmlns:p="http://schemas.microsoft.com/office/2006/metadata/properties" xmlns:ns2="2a773c6d-7aff-4b53-aa5b-b7aafe32d9bd" xmlns:ns3="2e17792c-43f0-4aa4-8158-ea62beaf9986" targetNamespace="http://schemas.microsoft.com/office/2006/metadata/properties" ma:root="true" ma:fieldsID="9a77203c52908a0a34710c2c26fc9e03" ns2:_="" ns3:_="">
    <xsd:import namespace="2a773c6d-7aff-4b53-aa5b-b7aafe32d9bd"/>
    <xsd:import namespace="2e17792c-43f0-4aa4-8158-ea62beaf99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773c6d-7aff-4b53-aa5b-b7aafe32d9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17792c-43f0-4aa4-8158-ea62beaf998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2ed780e-70c0-4b07-a906-3e8ad7abf084}" ma:internalName="TaxCatchAll" ma:showField="CatchAllData" ma:web="2e17792c-43f0-4aa4-8158-ea62beaf99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04C7B6-71BC-4F38-9244-B280DF78809E}">
  <ds:schemaRefs>
    <ds:schemaRef ds:uri="http://purl.org/dc/terms/"/>
    <ds:schemaRef ds:uri="http://purl.org/dc/dcmitype/"/>
    <ds:schemaRef ds:uri="2a773c6d-7aff-4b53-aa5b-b7aafe32d9bd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2e17792c-43f0-4aa4-8158-ea62beaf998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9D572B0-0B61-4EAB-AE79-5801E54857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773c6d-7aff-4b53-aa5b-b7aafe32d9bd"/>
    <ds:schemaRef ds:uri="2e17792c-43f0-4aa4-8158-ea62beaf99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801CA4-CEC4-4BE6-A580-9D08F3BD11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1698</TotalTime>
  <Words>676</Words>
  <Application>Microsoft Office PowerPoint</Application>
  <PresentationFormat>Widescreen</PresentationFormat>
  <Paragraphs>172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Savon</vt:lpstr>
      <vt:lpstr>PowerPoint Presentation</vt:lpstr>
      <vt:lpstr>PowerPoint Presentation</vt:lpstr>
    </vt:vector>
  </TitlesOfParts>
  <Company>Carmarthenshire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HIGGINS (Ysgol Gynradd Parcyrhun)</dc:creator>
  <cp:lastModifiedBy>M HIGGINS (Ysgol Gynradd Parcyrhun)</cp:lastModifiedBy>
  <cp:revision>85</cp:revision>
  <dcterms:created xsi:type="dcterms:W3CDTF">2023-04-17T20:07:47Z</dcterms:created>
  <dcterms:modified xsi:type="dcterms:W3CDTF">2023-09-04T18:03:58Z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0x0101000C4182072B389C48A5635803224176E8</vt:lpwstr>
  </property>
  <property fmtid="{D5CDD505-2E9C-101B-9397-08002B2CF9AE}" pid="3" name="MediaServiceImageTags">
    <vt:lpwstr/>
  </property>
</Properties>
</file>