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FF4F3-4AC2-8097-FA99-4762CFC6E3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C43C70-2E96-81C6-0DAF-0BD68B4C59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4F43CD-6926-0995-3FB7-D8FA59662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068B-9C23-4B2E-B7B0-E80C32D4080F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D77520-08E5-EC62-197E-EF350562E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EBC2BB-4364-B2FA-7575-C7A3C83A8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7F04-CBCC-414A-958B-E45924F17E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008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C69F4-0C77-64EC-AFC7-FB8CCEF38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514225-DB00-1A44-ED7F-958313CE19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FB0E2-A066-8FD7-381C-0A1175CE6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068B-9C23-4B2E-B7B0-E80C32D4080F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6C49C3-59F5-ACE9-AE0E-145C2576F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639B1D-EE60-546F-E4CF-79C42E0EF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7F04-CBCC-414A-958B-E45924F17E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187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4233A-47A7-EA5D-C790-A206E25AF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13B76D-CC23-C366-ACAC-724EDFA909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49F0F2-75EC-5FDF-99D7-83E960ECA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068B-9C23-4B2E-B7B0-E80C32D4080F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B9BB45-DCA9-93A0-292D-12738D710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37417D-0FC3-51E9-B669-345ED8844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7F04-CBCC-414A-958B-E45924F17E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062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1ECCF-453E-1975-B64E-873BC855E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4D667F-78BF-64D4-28F0-27234D1C4B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F7DD57-DBA5-AC7D-F27C-8954A58824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B10B70-0BE8-7076-C60A-99F9B321F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068B-9C23-4B2E-B7B0-E80C32D4080F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40505D-AABD-1CB1-91BD-1DFA3AB5E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5BECF-F904-22B7-8D34-07439EE01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7F04-CBCC-414A-958B-E45924F17E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332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593B4-12C6-C5BF-AFB6-8133E9D99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86A1DF-6760-CAB8-C043-9E1033FF97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9160C3-EA40-815C-55BC-56976C1AB9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A087BB-EEB3-D07D-E505-74C6C92444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87E791-989F-48C2-299F-1C4E373E1F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39CBCE-2376-75DF-4DB7-168D1C4B4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068B-9C23-4B2E-B7B0-E80C32D4080F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FC43441-F751-F80C-874D-EEC752386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4BC015-E756-20AD-BDE3-3AA8F7934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7F04-CBCC-414A-958B-E45924F17E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925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9A789D-E33D-346B-03F4-12FA06506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98FB04-7350-BBC8-B7F8-7BA962B97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068B-9C23-4B2E-B7B0-E80C32D4080F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0A8D40-8ED3-EF4D-FAA7-534602154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BC9DDF-8685-9F29-7201-2A90D6987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7F04-CBCC-414A-958B-E45924F17E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503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17FF4B6-7B2A-896C-B178-02DD04246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068B-9C23-4B2E-B7B0-E80C32D4080F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377267-8487-2338-79D1-2199CBE67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F35B95-2A06-A1EB-D4F4-0C5A07947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7F04-CBCC-414A-958B-E45924F17E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54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9CD4A-071E-6BBC-EA2D-91A859D96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4CF139-EC38-B118-E3F4-E3C2194D04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886231-76C5-8BC7-09C8-8BF6CDDDFE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1322A5-A47E-59E0-6416-1A9239ECC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068B-9C23-4B2E-B7B0-E80C32D4080F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B756EF-DDC9-497E-E7CA-2AA0E7033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BEC358-F3D1-97DB-75DD-5EBF432F9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7F04-CBCC-414A-958B-E45924F17E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282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92602-DF24-6007-D38F-BA306D8BF9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25D641A-3F3B-FEAD-3D05-5236240A22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2BB149-EE19-4638-B7F9-A6951B96D4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FA0714-03CD-6A9B-69E0-7E2DE4294D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068B-9C23-4B2E-B7B0-E80C32D4080F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6E82EF-4083-9855-5988-CCB9D07D9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3082F8-0011-EEA8-87E6-787964AA4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7F04-CBCC-414A-958B-E45924F17E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446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547C6-DC09-E5F3-F55C-D539195BA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F5A873-B262-9E2F-8B0F-7FDFA9DFC8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7A074B-DC94-A09A-7ADC-584E896C4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068B-9C23-4B2E-B7B0-E80C32D4080F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264012-0460-E324-C21F-58270A6EF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BD45DB-3BF7-45C8-43E7-48B8082E1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7F04-CBCC-414A-958B-E45924F17E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484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FA6826-8F00-CC0D-FE21-2B547311E8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A7ED0D-2FCD-4C1A-41FE-5A54B2BCDE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98AD15-4E85-F219-58DD-909604E4A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C068B-9C23-4B2E-B7B0-E80C32D4080F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759EE-C6C9-3B3C-3B58-8A5289BAF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A823EB-0274-6468-8321-7F0ADBD64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7F04-CBCC-414A-958B-E45924F17E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583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5157C4-FFFB-A9D0-A298-596E565B5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05974A-7A3D-625E-22E5-C0057AC682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14E171-802C-71EF-7380-E270C8BD7E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C068B-9C23-4B2E-B7B0-E80C32D4080F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1A30A-261C-E61D-62C5-A8F06B1D37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EAFDD0-616B-F318-C308-64C67F799D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317F04-CBCC-414A-958B-E45924F17E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120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989CF12-77D3-0FFA-2FB4-2EE6AFF1A8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5585757"/>
              </p:ext>
            </p:extLst>
          </p:nvPr>
        </p:nvGraphicFramePr>
        <p:xfrm>
          <a:off x="393403" y="574156"/>
          <a:ext cx="11515060" cy="4924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8765">
                  <a:extLst>
                    <a:ext uri="{9D8B030D-6E8A-4147-A177-3AD203B41FA5}">
                      <a16:colId xmlns:a16="http://schemas.microsoft.com/office/drawing/2014/main" val="3733431098"/>
                    </a:ext>
                  </a:extLst>
                </a:gridCol>
                <a:gridCol w="8636295">
                  <a:extLst>
                    <a:ext uri="{9D8B030D-6E8A-4147-A177-3AD203B41FA5}">
                      <a16:colId xmlns:a16="http://schemas.microsoft.com/office/drawing/2014/main" val="3561529068"/>
                    </a:ext>
                  </a:extLst>
                </a:gridCol>
              </a:tblGrid>
              <a:tr h="461766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Tymor</a:t>
                      </a:r>
                      <a:r>
                        <a:rPr lang="en-GB" sz="2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 y </a:t>
                      </a:r>
                      <a:r>
                        <a:rPr lang="en-GB" sz="2400" dirty="0" err="1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Gwanwyn</a:t>
                      </a:r>
                      <a:r>
                        <a:rPr lang="en-GB" sz="2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 1 2025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471271"/>
                  </a:ext>
                </a:extLst>
              </a:tr>
              <a:tr h="599978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06/01/25</a:t>
                      </a: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err="1">
                          <a:solidFill>
                            <a:schemeClr val="tx1"/>
                          </a:solidFill>
                          <a:latin typeface="CCW Cursive Writing 25"/>
                        </a:rPr>
                        <a:t>Rheoli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latin typeface="CCW Cursive Writing 25"/>
                        </a:rPr>
                        <a:t> </a:t>
                      </a:r>
                      <a:r>
                        <a:rPr lang="en-GB" sz="1400" dirty="0" err="1">
                          <a:solidFill>
                            <a:schemeClr val="tx1"/>
                          </a:solidFill>
                          <a:latin typeface="CCW Cursive Writing 25"/>
                        </a:rPr>
                        <a:t>Perfformiad</a:t>
                      </a:r>
                      <a:endParaRPr lang="en-GB" sz="1400" dirty="0">
                        <a:solidFill>
                          <a:schemeClr val="tx1"/>
                        </a:solidFill>
                        <a:latin typeface="CCW Cursive Writing 25"/>
                      </a:endParaRPr>
                    </a:p>
                    <a:p>
                      <a:r>
                        <a:rPr lang="en-GB" sz="1400" dirty="0" err="1">
                          <a:solidFill>
                            <a:schemeClr val="tx1"/>
                          </a:solidFill>
                          <a:latin typeface="CCW Cursive Writing 25"/>
                        </a:rPr>
                        <a:t>Asesu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latin typeface="CCW Cursive Writing 25"/>
                        </a:rPr>
                        <a:t> </a:t>
                      </a:r>
                      <a:r>
                        <a:rPr lang="en-GB" sz="1400" dirty="0" err="1">
                          <a:solidFill>
                            <a:schemeClr val="tx1"/>
                          </a:solidFill>
                          <a:latin typeface="CCW Cursive Writing 25"/>
                        </a:rPr>
                        <a:t>Tric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latin typeface="CCW Cursive Writing 25"/>
                        </a:rPr>
                        <a:t> a </a:t>
                      </a:r>
                      <a:r>
                        <a:rPr lang="en-GB" sz="1400" dirty="0" err="1">
                          <a:solidFill>
                            <a:schemeClr val="tx1"/>
                          </a:solidFill>
                          <a:latin typeface="CCW Cursive Writing 25"/>
                        </a:rPr>
                        <a:t>Chlic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latin typeface="CCW Cursive Writing 25"/>
                        </a:rPr>
                        <a:t> a </a:t>
                      </a:r>
                      <a:r>
                        <a:rPr lang="en-GB" sz="1400" dirty="0" err="1">
                          <a:solidFill>
                            <a:schemeClr val="tx1"/>
                          </a:solidFill>
                          <a:latin typeface="CCW Cursive Writing 25"/>
                        </a:rPr>
                        <a:t>dadansoddi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latin typeface="CCW Cursive Writing 25"/>
                        </a:rPr>
                        <a:t> data</a:t>
                      </a:r>
                    </a:p>
                    <a:p>
                      <a:r>
                        <a:rPr lang="en-GB" sz="1400" dirty="0" err="1">
                          <a:solidFill>
                            <a:schemeClr val="tx1"/>
                          </a:solidFill>
                          <a:latin typeface="CCW Cursive Writing 25"/>
                        </a:rPr>
                        <a:t>Adolygu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latin typeface="CCW Cursive Writing 25"/>
                        </a:rPr>
                        <a:t> </a:t>
                      </a:r>
                      <a:r>
                        <a:rPr lang="en-GB" sz="1400" dirty="0" err="1">
                          <a:solidFill>
                            <a:schemeClr val="tx1"/>
                          </a:solidFill>
                          <a:latin typeface="CCW Cursive Writing 25"/>
                        </a:rPr>
                        <a:t>gwybodaeth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latin typeface="CCW Cursive Writing 25"/>
                        </a:rPr>
                        <a:t> </a:t>
                      </a:r>
                      <a:r>
                        <a:rPr lang="en-GB" sz="1400" dirty="0" err="1">
                          <a:solidFill>
                            <a:schemeClr val="tx1"/>
                          </a:solidFill>
                          <a:latin typeface="CCW Cursive Writing 25"/>
                        </a:rPr>
                        <a:t>dosbarth</a:t>
                      </a:r>
                      <a:endParaRPr lang="en-GB" sz="1400" dirty="0">
                        <a:solidFill>
                          <a:schemeClr val="tx1"/>
                        </a:solidFill>
                        <a:latin typeface="CCW Cursive Writing 25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2452520"/>
                  </a:ext>
                </a:extLst>
              </a:tr>
              <a:tr h="59997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13/01/25</a:t>
                      </a: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17/01-Emotional Literacy</a:t>
                      </a:r>
                    </a:p>
                    <a:p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(plant </a:t>
                      </a:r>
                      <a:r>
                        <a:rPr lang="en-GB" sz="1400" dirty="0" err="1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sydd</a:t>
                      </a:r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 </a:t>
                      </a:r>
                      <a:r>
                        <a:rPr lang="en-GB" sz="1400" dirty="0" err="1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wedi</a:t>
                      </a:r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 </a:t>
                      </a:r>
                      <a:r>
                        <a:rPr lang="en-GB" sz="1400" dirty="0" err="1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gorffen</a:t>
                      </a:r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 bloc </a:t>
                      </a:r>
                      <a:r>
                        <a:rPr lang="en-GB" sz="1400" dirty="0" err="1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ymyrraeth</a:t>
                      </a:r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 </a:t>
                      </a:r>
                      <a:r>
                        <a:rPr lang="en-GB" sz="1400" dirty="0" err="1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lles</a:t>
                      </a:r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)</a:t>
                      </a:r>
                    </a:p>
                    <a:p>
                      <a:r>
                        <a:rPr lang="en-GB" sz="1400" dirty="0" err="1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Adolygu</a:t>
                      </a:r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 </a:t>
                      </a:r>
                      <a:r>
                        <a:rPr lang="en-GB" sz="1400" dirty="0" err="1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proffil</a:t>
                      </a:r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 un </a:t>
                      </a:r>
                      <a:r>
                        <a:rPr lang="en-GB" sz="1400" dirty="0" err="1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dudalen</a:t>
                      </a:r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 a un </a:t>
                      </a:r>
                      <a:r>
                        <a:rPr lang="en-GB" sz="1400" dirty="0" err="1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dudalen</a:t>
                      </a:r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0334554"/>
                  </a:ext>
                </a:extLst>
              </a:tr>
              <a:tr h="599978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20/01/25</a:t>
                      </a: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24/01-Emotional literacy (plant </a:t>
                      </a:r>
                      <a:r>
                        <a:rPr lang="en-GB" sz="1400" dirty="0" err="1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newydd</a:t>
                      </a:r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 </a:t>
                      </a:r>
                      <a:r>
                        <a:rPr lang="en-GB" sz="1400" dirty="0" err="1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ymyrraeth</a:t>
                      </a:r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 </a:t>
                      </a:r>
                      <a:r>
                        <a:rPr lang="en-GB" sz="1400" dirty="0" err="1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lles</a:t>
                      </a:r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251402"/>
                  </a:ext>
                </a:extLst>
              </a:tr>
              <a:tr h="599978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27/01/25</a:t>
                      </a: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b="0" i="0" u="none" strike="noStrike" noProof="0" dirty="0">
                        <a:solidFill>
                          <a:srgbClr val="000000"/>
                        </a:solidFill>
                        <a:latin typeface="CCW Cursive Writing 25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6588685"/>
                  </a:ext>
                </a:extLst>
              </a:tr>
              <a:tr h="599978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03/02/25</a:t>
                      </a: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noProof="0" dirty="0" err="1">
                          <a:solidFill>
                            <a:srgbClr val="000000"/>
                          </a:solidFill>
                          <a:latin typeface="CCW Cursive Writing 25" panose="03050602040000000000" pitchFamily="66" charset="0"/>
                        </a:rPr>
                        <a:t>Targedau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latin typeface="CCW Cursive Writing 25" panose="03050602040000000000" pitchFamily="66" charset="0"/>
                        </a:rPr>
                        <a:t> </a:t>
                      </a:r>
                      <a:r>
                        <a:rPr lang="en-GB" sz="1400" b="0" i="0" u="none" strike="noStrike" noProof="0" dirty="0" err="1">
                          <a:solidFill>
                            <a:srgbClr val="000000"/>
                          </a:solidFill>
                          <a:latin typeface="CCW Cursive Writing 25" panose="03050602040000000000" pitchFamily="66" charset="0"/>
                        </a:rPr>
                        <a:t>wedi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latin typeface="CCW Cursive Writing 25" panose="03050602040000000000" pitchFamily="66" charset="0"/>
                        </a:rPr>
                        <a:t> </a:t>
                      </a:r>
                      <a:r>
                        <a:rPr lang="en-GB" sz="1400" b="0" i="0" u="none" strike="noStrike" noProof="0" dirty="0" err="1">
                          <a:solidFill>
                            <a:srgbClr val="000000"/>
                          </a:solidFill>
                          <a:latin typeface="CCW Cursive Writing 25" panose="03050602040000000000" pitchFamily="66" charset="0"/>
                        </a:rPr>
                        <a:t>adolygu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latin typeface="CCW Cursive Writing 25" panose="03050602040000000000" pitchFamily="66" charset="0"/>
                        </a:rPr>
                        <a:t> a </a:t>
                      </a:r>
                      <a:r>
                        <a:rPr lang="en-GB" sz="1400" b="0" i="0" u="none" strike="noStrike" noProof="0" dirty="0" err="1">
                          <a:solidFill>
                            <a:srgbClr val="000000"/>
                          </a:solidFill>
                          <a:latin typeface="CCW Cursive Writing 25" panose="03050602040000000000" pitchFamily="66" charset="0"/>
                        </a:rPr>
                        <a:t>tharged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latin typeface="CCW Cursive Writing 25" panose="03050602040000000000" pitchFamily="66" charset="0"/>
                        </a:rPr>
                        <a:t> </a:t>
                      </a:r>
                      <a:r>
                        <a:rPr lang="en-GB" sz="1400" b="0" i="0" u="none" strike="noStrike" noProof="0" dirty="0" err="1">
                          <a:solidFill>
                            <a:srgbClr val="000000"/>
                          </a:solidFill>
                          <a:latin typeface="CCW Cursive Writing 25" panose="03050602040000000000" pitchFamily="66" charset="0"/>
                        </a:rPr>
                        <a:t>newydd</a:t>
                      </a:r>
                      <a:r>
                        <a:rPr lang="en-GB" sz="1400" b="0" i="0" u="none" strike="noStrike" noProof="0">
                          <a:solidFill>
                            <a:srgbClr val="000000"/>
                          </a:solidFill>
                          <a:latin typeface="CCW Cursive Writing 25" panose="03050602040000000000" pitchFamily="66" charset="0"/>
                        </a:rPr>
                        <a:t> (07/02/25)</a:t>
                      </a:r>
                      <a:endParaRPr lang="en-GB" sz="1400" b="0" i="0" u="none" strike="noStrike" noProof="0" dirty="0">
                        <a:solidFill>
                          <a:srgbClr val="000000"/>
                        </a:solidFill>
                        <a:latin typeface="CCW Cursive Writing 25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530119"/>
                  </a:ext>
                </a:extLst>
              </a:tr>
              <a:tr h="59997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10/02/25</a:t>
                      </a: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noProof="0" dirty="0" err="1">
                          <a:solidFill>
                            <a:srgbClr val="000000"/>
                          </a:solidFill>
                          <a:latin typeface="CCW Cursive Writing 25" panose="03050602040000000000" pitchFamily="66" charset="0"/>
                        </a:rPr>
                        <a:t>Nosweithiau</a:t>
                      </a:r>
                      <a:r>
                        <a:rPr lang="en-GB" sz="1400" b="0" i="0" u="none" strike="noStrike" noProof="0" dirty="0">
                          <a:solidFill>
                            <a:srgbClr val="000000"/>
                          </a:solidFill>
                          <a:latin typeface="CCW Cursive Writing 25" panose="03050602040000000000" pitchFamily="66" charset="0"/>
                        </a:rPr>
                        <a:t> </a:t>
                      </a:r>
                      <a:r>
                        <a:rPr lang="en-GB" sz="1400" b="0" i="0" u="none" strike="noStrike" noProof="0" dirty="0" err="1">
                          <a:solidFill>
                            <a:srgbClr val="000000"/>
                          </a:solidFill>
                          <a:latin typeface="CCW Cursive Writing 25" panose="03050602040000000000" pitchFamily="66" charset="0"/>
                        </a:rPr>
                        <a:t>rhieni</a:t>
                      </a:r>
                      <a:endParaRPr lang="en-GB" sz="1400" b="0" i="0" u="none" strike="noStrike" noProof="0" dirty="0">
                        <a:solidFill>
                          <a:srgbClr val="000000"/>
                        </a:solidFill>
                        <a:latin typeface="CCW Cursive Writing 25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5344901"/>
                  </a:ext>
                </a:extLst>
              </a:tr>
              <a:tr h="599978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ysClr val="windowText" lastClr="000000"/>
                          </a:solidFill>
                          <a:latin typeface="CCW Cursive Writing 25"/>
                        </a:rPr>
                        <a:t>17/02/25</a:t>
                      </a: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400" dirty="0" err="1">
                          <a:latin typeface="CCW Cursive Writing 25"/>
                        </a:rPr>
                        <a:t>Asesiad</a:t>
                      </a:r>
                      <a:r>
                        <a:rPr lang="en-US" sz="1400" dirty="0">
                          <a:latin typeface="CCW Cursive Writing 25"/>
                        </a:rPr>
                        <a:t> </a:t>
                      </a:r>
                      <a:r>
                        <a:rPr lang="en-US" sz="1400" dirty="0" err="1">
                          <a:latin typeface="CCW Cursive Writing 25"/>
                        </a:rPr>
                        <a:t>Cychwynnol</a:t>
                      </a:r>
                      <a:r>
                        <a:rPr lang="en-US" sz="1400" dirty="0">
                          <a:latin typeface="CCW Cursive Writing 25"/>
                        </a:rPr>
                        <a:t> plant Newydd y </a:t>
                      </a:r>
                      <a:r>
                        <a:rPr lang="en-US" sz="1400" dirty="0" err="1">
                          <a:latin typeface="CCW Cursive Writing 25"/>
                        </a:rPr>
                        <a:t>Meithrin</a:t>
                      </a:r>
                      <a:endParaRPr lang="en-US" sz="1400" dirty="0">
                        <a:latin typeface="CCW Cursive Writing 25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711310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8459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E57B13C-DF81-5342-1F9F-D5774244626A}"/>
              </a:ext>
            </a:extLst>
          </p:cNvPr>
          <p:cNvSpPr txBox="1"/>
          <p:nvPr/>
        </p:nvSpPr>
        <p:spPr>
          <a:xfrm>
            <a:off x="279102" y="386881"/>
            <a:ext cx="11528087" cy="39703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u="sng" dirty="0" err="1">
                <a:latin typeface="Comic Sans MS" panose="030F0702030302020204" pitchFamily="66" charset="0"/>
              </a:rPr>
              <a:t>Dyddiadau</a:t>
            </a:r>
            <a:r>
              <a:rPr lang="en-GB" b="1" u="sng" dirty="0">
                <a:latin typeface="Comic Sans MS" panose="030F0702030302020204" pitchFamily="66" charset="0"/>
              </a:rPr>
              <a:t> </a:t>
            </a:r>
            <a:r>
              <a:rPr lang="en-GB" b="1" u="sng" dirty="0" err="1">
                <a:latin typeface="Comic Sans MS" panose="030F0702030302020204" pitchFamily="66" charset="0"/>
              </a:rPr>
              <a:t>defnyddiol</a:t>
            </a:r>
            <a:r>
              <a:rPr lang="en-GB" b="1" u="sng" dirty="0">
                <a:latin typeface="Comic Sans MS" panose="030F0702030302020204" pitchFamily="66" charset="0"/>
              </a:rPr>
              <a:t>:</a:t>
            </a:r>
          </a:p>
          <a:p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08/01/15-Gwasanaeth Mr Urdd ac Alma</a:t>
            </a:r>
          </a:p>
          <a:p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14/01/25-Actif Sir Gar</a:t>
            </a:r>
          </a:p>
          <a:p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14/01/25-Actif Sir Gar</a:t>
            </a:r>
          </a:p>
          <a:p>
            <a:r>
              <a:rPr lang="en-GB" dirty="0">
                <a:solidFill>
                  <a:sysClr val="windowText" lastClr="000000"/>
                </a:solidFill>
                <a:latin typeface="CCW Cursive Writing 25"/>
              </a:rPr>
              <a:t>15/01, 22/01, 29/01, 05/02-Gwersi </a:t>
            </a:r>
            <a:r>
              <a:rPr lang="en-GB" dirty="0" err="1">
                <a:solidFill>
                  <a:sysClr val="windowText" lastClr="000000"/>
                </a:solidFill>
                <a:latin typeface="CCW Cursive Writing 25"/>
              </a:rPr>
              <a:t>Gwydd</a:t>
            </a:r>
            <a:r>
              <a:rPr lang="en-GB" dirty="0">
                <a:solidFill>
                  <a:sysClr val="windowText" lastClr="000000"/>
                </a:solidFill>
                <a:latin typeface="CCW Cursive Writing 25"/>
              </a:rPr>
              <a:t> E-</a:t>
            </a:r>
            <a:r>
              <a:rPr lang="en-GB" dirty="0" err="1">
                <a:solidFill>
                  <a:sysClr val="windowText" lastClr="000000"/>
                </a:solidFill>
                <a:latin typeface="CCW Cursive Writing 25"/>
              </a:rPr>
              <a:t>sgol</a:t>
            </a:r>
            <a:endParaRPr lang="en-GB" dirty="0">
              <a:solidFill>
                <a:sysClr val="windowText" lastClr="000000"/>
              </a:solidFill>
              <a:latin typeface="CCW Cursive Writing 25"/>
            </a:endParaRPr>
          </a:p>
          <a:p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24/01/25-Gwener </a:t>
            </a:r>
            <a:r>
              <a:rPr lang="en-GB" sz="1800" dirty="0" err="1">
                <a:solidFill>
                  <a:sysClr val="windowText" lastClr="000000"/>
                </a:solidFill>
                <a:latin typeface="CCW Cursive Writing 25"/>
              </a:rPr>
              <a:t>Gwyllt</a:t>
            </a:r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 </a:t>
            </a:r>
            <a:r>
              <a:rPr lang="en-GB" sz="1800" dirty="0" err="1">
                <a:solidFill>
                  <a:sysClr val="windowText" lastClr="000000"/>
                </a:solidFill>
                <a:latin typeface="CCW Cursive Writing 25"/>
              </a:rPr>
              <a:t>Santes</a:t>
            </a:r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 Dwynwen-</a:t>
            </a:r>
            <a:r>
              <a:rPr lang="en-GB" sz="1800" dirty="0" err="1">
                <a:solidFill>
                  <a:sysClr val="windowText" lastClr="000000"/>
                </a:solidFill>
                <a:latin typeface="CCW Cursive Writing 25"/>
              </a:rPr>
              <a:t>pinc</a:t>
            </a:r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 a </a:t>
            </a:r>
            <a:r>
              <a:rPr lang="en-GB" sz="1800" dirty="0" err="1">
                <a:solidFill>
                  <a:sysClr val="windowText" lastClr="000000"/>
                </a:solidFill>
                <a:latin typeface="CCW Cursive Writing 25"/>
              </a:rPr>
              <a:t>choch</a:t>
            </a:r>
            <a:endParaRPr lang="en-GB" sz="1800" dirty="0">
              <a:solidFill>
                <a:sysClr val="windowText" lastClr="000000"/>
              </a:solidFill>
              <a:latin typeface="CCW Cursive Writing 25"/>
            </a:endParaRPr>
          </a:p>
          <a:p>
            <a:r>
              <a:rPr lang="en-GB" dirty="0">
                <a:solidFill>
                  <a:sysClr val="windowText" lastClr="000000"/>
                </a:solidFill>
                <a:latin typeface="CCW Cursive Writing 25"/>
              </a:rPr>
              <a:t>24/01/25-Disgo </a:t>
            </a:r>
            <a:r>
              <a:rPr lang="en-GB" dirty="0" err="1">
                <a:solidFill>
                  <a:sysClr val="windowText" lastClr="000000"/>
                </a:solidFill>
                <a:latin typeface="CCW Cursive Writing 25"/>
              </a:rPr>
              <a:t>tawel</a:t>
            </a:r>
            <a:endParaRPr lang="en-GB" dirty="0">
              <a:solidFill>
                <a:sysClr val="windowText" lastClr="000000"/>
              </a:solidFill>
              <a:latin typeface="CCW Cursive Writing 25"/>
            </a:endParaRPr>
          </a:p>
          <a:p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24/01/25-RWI Development Day</a:t>
            </a:r>
          </a:p>
          <a:p>
            <a:r>
              <a:rPr lang="en-GB" dirty="0">
                <a:solidFill>
                  <a:sysClr val="windowText" lastClr="000000"/>
                </a:solidFill>
                <a:latin typeface="CCW Cursive Writing 25"/>
              </a:rPr>
              <a:t>29/01/25-Awdit </a:t>
            </a:r>
            <a:r>
              <a:rPr lang="en-GB" dirty="0" err="1">
                <a:solidFill>
                  <a:sysClr val="windowText" lastClr="000000"/>
                </a:solidFill>
                <a:latin typeface="CCW Cursive Writing 25"/>
              </a:rPr>
              <a:t>diogelu</a:t>
            </a:r>
            <a:endParaRPr lang="en-GB" dirty="0">
              <a:solidFill>
                <a:sysClr val="windowText" lastClr="000000"/>
              </a:solidFill>
              <a:latin typeface="CCW Cursive Writing 25"/>
            </a:endParaRPr>
          </a:p>
          <a:p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20/01/25-Gwener </a:t>
            </a:r>
            <a:r>
              <a:rPr lang="en-GB" sz="1800" dirty="0" err="1">
                <a:solidFill>
                  <a:sysClr val="windowText" lastClr="000000"/>
                </a:solidFill>
                <a:latin typeface="CCW Cursive Writing 25"/>
              </a:rPr>
              <a:t>Gwyllt</a:t>
            </a:r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-Mis Iechyd </a:t>
            </a:r>
            <a:r>
              <a:rPr lang="en-GB" sz="1800" dirty="0" err="1">
                <a:solidFill>
                  <a:sysClr val="windowText" lastClr="000000"/>
                </a:solidFill>
                <a:latin typeface="CCW Cursive Writing 25"/>
              </a:rPr>
              <a:t>Meddwl</a:t>
            </a:r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 Plant (</a:t>
            </a:r>
            <a:r>
              <a:rPr lang="en-GB" sz="1800" dirty="0" err="1">
                <a:solidFill>
                  <a:sysClr val="windowText" lastClr="000000"/>
                </a:solidFill>
                <a:latin typeface="CCW Cursive Writing 25"/>
              </a:rPr>
              <a:t>Dillad</a:t>
            </a:r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 </a:t>
            </a:r>
            <a:r>
              <a:rPr lang="en-GB" sz="1800" dirty="0" err="1">
                <a:solidFill>
                  <a:sysClr val="windowText" lastClr="000000"/>
                </a:solidFill>
                <a:latin typeface="CCW Cursive Writing 25"/>
              </a:rPr>
              <a:t>sy’n</a:t>
            </a:r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 </a:t>
            </a:r>
            <a:r>
              <a:rPr lang="en-GB" sz="1800" dirty="0" err="1">
                <a:solidFill>
                  <a:sysClr val="windowText" lastClr="000000"/>
                </a:solidFill>
                <a:latin typeface="CCW Cursive Writing 25"/>
              </a:rPr>
              <a:t>gwneud</a:t>
            </a:r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 </a:t>
            </a:r>
            <a:r>
              <a:rPr lang="en-GB" sz="1800" dirty="0" err="1">
                <a:solidFill>
                  <a:sysClr val="windowText" lastClr="000000"/>
                </a:solidFill>
                <a:latin typeface="CCW Cursive Writing 25"/>
              </a:rPr>
              <a:t>chi’n</a:t>
            </a:r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 hapus)</a:t>
            </a:r>
          </a:p>
          <a:p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21/02/25-HMS </a:t>
            </a:r>
            <a:r>
              <a:rPr lang="en-GB" sz="1800" dirty="0" err="1">
                <a:solidFill>
                  <a:sysClr val="windowText" lastClr="000000"/>
                </a:solidFill>
                <a:latin typeface="CCW Cursive Writing 25"/>
              </a:rPr>
              <a:t>Cymorth</a:t>
            </a:r>
            <a:r>
              <a:rPr lang="en-GB" sz="1800" dirty="0">
                <a:solidFill>
                  <a:sysClr val="windowText" lastClr="000000"/>
                </a:solidFill>
                <a:latin typeface="CCW Cursive Writing 25"/>
              </a:rPr>
              <a:t> </a:t>
            </a:r>
            <a:r>
              <a:rPr lang="en-GB" sz="1800" dirty="0" err="1">
                <a:solidFill>
                  <a:sysClr val="windowText" lastClr="000000"/>
                </a:solidFill>
                <a:latin typeface="CCW Cursive Writing 25"/>
              </a:rPr>
              <a:t>Cyntaf</a:t>
            </a:r>
            <a:endParaRPr lang="en-GB" sz="1800" dirty="0">
              <a:solidFill>
                <a:sysClr val="windowText" lastClr="000000"/>
              </a:solidFill>
              <a:latin typeface="CCW Cursive Writing 25"/>
            </a:endParaRPr>
          </a:p>
          <a:p>
            <a:endParaRPr lang="en-GB" sz="1800" dirty="0">
              <a:solidFill>
                <a:sysClr val="windowText" lastClr="000000"/>
              </a:solidFill>
              <a:latin typeface="CCW Cursive Writing 25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3629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C4182072B389C48A5635803224176E8" ma:contentTypeVersion="" ma:contentTypeDescription="Create a new document." ma:contentTypeScope="" ma:versionID="2897513a20d1ebc9ddf93116ed8238c8">
  <xsd:schema xmlns:xsd="http://www.w3.org/2001/XMLSchema" xmlns:xs="http://www.w3.org/2001/XMLSchema" xmlns:p="http://schemas.microsoft.com/office/2006/metadata/properties" xmlns:ns2="2a773c6d-7aff-4b53-aa5b-b7aafe32d9bd" xmlns:ns3="2e17792c-43f0-4aa4-8158-ea62beaf9986" targetNamespace="http://schemas.microsoft.com/office/2006/metadata/properties" ma:root="true" ma:fieldsID="fd2fffa22c01b3ea8f1742ab0c9f909f" ns2:_="" ns3:_="">
    <xsd:import namespace="2a773c6d-7aff-4b53-aa5b-b7aafe32d9bd"/>
    <xsd:import namespace="2e17792c-43f0-4aa4-8158-ea62beaf998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773c6d-7aff-4b53-aa5b-b7aafe32d9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17792c-43f0-4aa4-8158-ea62beaf9986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02ed780e-70c0-4b07-a906-3e8ad7abf084}" ma:internalName="TaxCatchAll" ma:showField="CatchAllData" ma:web="2e17792c-43f0-4aa4-8158-ea62beaf998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e17792c-43f0-4aa4-8158-ea62beaf9986" xsi:nil="true"/>
    <SharedWithUsers xmlns="2e17792c-43f0-4aa4-8158-ea62beaf9986">
      <UserInfo>
        <DisplayName>M HIGGINS (Ysgol Gynradd Parcyrhun)</DisplayName>
        <AccountId>249</AccountId>
        <AccountType/>
      </UserInfo>
      <UserInfo>
        <DisplayName>N HALLAM (Ysgol Gynradd Parcyrhun)</DisplayName>
        <AccountId>537</AccountId>
        <AccountType/>
      </UserInfo>
      <UserInfo>
        <DisplayName>N DAVIES (Ysgol Gynradd Parcyrhun)</DisplayName>
        <AccountId>1369</AccountId>
        <AccountType/>
      </UserInfo>
    </SharedWithUsers>
    <lcf76f155ced4ddcb4097134ff3c332f xmlns="2a773c6d-7aff-4b53-aa5b-b7aafe32d9bd">
      <Terms xmlns="http://schemas.microsoft.com/office/infopath/2007/PartnerControls"/>
    </lcf76f155ced4ddcb4097134ff3c332f>
    <MediaLengthInSeconds xmlns="2a773c6d-7aff-4b53-aa5b-b7aafe32d9b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5591CD-E8B1-42F7-A0AF-A749E71E06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773c6d-7aff-4b53-aa5b-b7aafe32d9bd"/>
    <ds:schemaRef ds:uri="2e17792c-43f0-4aa4-8158-ea62beaf99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474B7B2-463C-408B-AF7D-B95E50407E2A}">
  <ds:schemaRefs>
    <ds:schemaRef ds:uri="http://schemas.microsoft.com/office/2006/documentManagement/types"/>
    <ds:schemaRef ds:uri="2e17792c-43f0-4aa4-8158-ea62beaf9986"/>
    <ds:schemaRef ds:uri="http://purl.org/dc/elements/1.1/"/>
    <ds:schemaRef ds:uri="http://purl.org/dc/dcmitype/"/>
    <ds:schemaRef ds:uri="http://www.w3.org/XML/1998/namespace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2a773c6d-7aff-4b53-aa5b-b7aafe32d9bd"/>
  </ds:schemaRefs>
</ds:datastoreItem>
</file>

<file path=customXml/itemProps3.xml><?xml version="1.0" encoding="utf-8"?>
<ds:datastoreItem xmlns:ds="http://schemas.openxmlformats.org/officeDocument/2006/customXml" ds:itemID="{36177FF1-77F1-4D67-9ACB-20BD3613172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565</TotalTime>
  <Words>119</Words>
  <Application>Microsoft Office PowerPoint</Application>
  <PresentationFormat>Widescreen</PresentationFormat>
  <Paragraphs>29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CCW Cursive Writing 25</vt:lpstr>
      <vt:lpstr>Comic Sans MS</vt:lpstr>
      <vt:lpstr>Office Theme</vt:lpstr>
      <vt:lpstr>PowerPoint Presentation</vt:lpstr>
      <vt:lpstr>PowerPoint Presentation</vt:lpstr>
    </vt:vector>
  </TitlesOfParts>
  <Company>Carmarthenshire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 WILLIAMS (Ysgol Gynradd Parcyrhun)</dc:creator>
  <cp:lastModifiedBy>J DAVIES (Ysgol Gynradd Parcyrhun)</cp:lastModifiedBy>
  <cp:revision>157</cp:revision>
  <cp:lastPrinted>2024-02-27T15:08:55Z</cp:lastPrinted>
  <dcterms:created xsi:type="dcterms:W3CDTF">2024-02-27T13:53:08Z</dcterms:created>
  <dcterms:modified xsi:type="dcterms:W3CDTF">2025-01-06T16:11:15Z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0x0101000C4182072B389C48A5635803224176E8</vt:lpwstr>
  </property>
  <property fmtid="{D5CDD505-2E9C-101B-9397-08002B2CF9AE}" pid="3" name="MediaServiceImageTags">
    <vt:lpwstr/>
  </property>
  <property fmtid="{D5CDD505-2E9C-101B-9397-08002B2CF9AE}" pid="4" name="Order">
    <vt:r8>27589200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TemplateUrl">
    <vt:lpwstr/>
  </property>
  <property fmtid="{D5CDD505-2E9C-101B-9397-08002B2CF9AE}" pid="8" name="ComplianceAssetId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